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26"/>
  </p:notesMasterIdLst>
  <p:handoutMasterIdLst>
    <p:handoutMasterId r:id="rId27"/>
  </p:handoutMasterIdLst>
  <p:sldIdLst>
    <p:sldId id="549" r:id="rId5"/>
    <p:sldId id="581" r:id="rId6"/>
    <p:sldId id="580" r:id="rId7"/>
    <p:sldId id="582" r:id="rId8"/>
    <p:sldId id="583" r:id="rId9"/>
    <p:sldId id="584" r:id="rId10"/>
    <p:sldId id="585" r:id="rId11"/>
    <p:sldId id="425" r:id="rId12"/>
    <p:sldId id="588" r:id="rId13"/>
    <p:sldId id="589" r:id="rId14"/>
    <p:sldId id="586" r:id="rId15"/>
    <p:sldId id="587" r:id="rId16"/>
    <p:sldId id="571" r:id="rId17"/>
    <p:sldId id="591" r:id="rId18"/>
    <p:sldId id="592" r:id="rId19"/>
    <p:sldId id="590" r:id="rId20"/>
    <p:sldId id="593" r:id="rId21"/>
    <p:sldId id="594" r:id="rId22"/>
    <p:sldId id="595" r:id="rId23"/>
    <p:sldId id="596" r:id="rId24"/>
    <p:sldId id="557" r:id="rId25"/>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0A3D"/>
    <a:srgbClr val="25578F"/>
    <a:srgbClr val="C7FF17"/>
    <a:srgbClr val="0070AD"/>
    <a:srgbClr val="E6E7E7"/>
    <a:srgbClr val="12ABDB"/>
    <a:srgbClr val="300B48"/>
    <a:srgbClr val="D9D9D9"/>
    <a:srgbClr val="95E616"/>
    <a:srgbClr val="FF30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27" autoAdjust="0"/>
    <p:restoredTop sz="96255" autoAdjust="0"/>
  </p:normalViewPr>
  <p:slideViewPr>
    <p:cSldViewPr>
      <p:cViewPr>
        <p:scale>
          <a:sx n="130" d="100"/>
          <a:sy n="130" d="100"/>
        </p:scale>
        <p:origin x="464" y="1160"/>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5208"/>
    </p:cViewPr>
  </p:sorterViewPr>
  <p:notesViewPr>
    <p:cSldViewPr>
      <p:cViewPr varScale="1">
        <p:scale>
          <a:sx n="59" d="100"/>
          <a:sy n="59" d="100"/>
        </p:scale>
        <p:origin x="2069"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18/09/19</a:t>
            </a:fld>
            <a:endParaRPr lang="pt-PT"/>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18/09/2019</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11</a:t>
            </a:fld>
            <a:endParaRPr lang="pt-BR"/>
          </a:p>
        </p:txBody>
      </p:sp>
    </p:spTree>
    <p:extLst>
      <p:ext uri="{BB962C8B-B14F-4D97-AF65-F5344CB8AC3E}">
        <p14:creationId xmlns:p14="http://schemas.microsoft.com/office/powerpoint/2010/main" val="2510189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12</a:t>
            </a:fld>
            <a:endParaRPr lang="pt-BR"/>
          </a:p>
        </p:txBody>
      </p:sp>
    </p:spTree>
    <p:extLst>
      <p:ext uri="{BB962C8B-B14F-4D97-AF65-F5344CB8AC3E}">
        <p14:creationId xmlns:p14="http://schemas.microsoft.com/office/powerpoint/2010/main" val="2678956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13</a:t>
            </a:fld>
            <a:endParaRPr lang="pt-BR"/>
          </a:p>
        </p:txBody>
      </p:sp>
    </p:spTree>
    <p:extLst>
      <p:ext uri="{BB962C8B-B14F-4D97-AF65-F5344CB8AC3E}">
        <p14:creationId xmlns:p14="http://schemas.microsoft.com/office/powerpoint/2010/main" val="1552172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14</a:t>
            </a:fld>
            <a:endParaRPr lang="pt-BR"/>
          </a:p>
        </p:txBody>
      </p:sp>
    </p:spTree>
    <p:extLst>
      <p:ext uri="{BB962C8B-B14F-4D97-AF65-F5344CB8AC3E}">
        <p14:creationId xmlns:p14="http://schemas.microsoft.com/office/powerpoint/2010/main" val="2061413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15</a:t>
            </a:fld>
            <a:endParaRPr lang="pt-BR"/>
          </a:p>
        </p:txBody>
      </p:sp>
    </p:spTree>
    <p:extLst>
      <p:ext uri="{BB962C8B-B14F-4D97-AF65-F5344CB8AC3E}">
        <p14:creationId xmlns:p14="http://schemas.microsoft.com/office/powerpoint/2010/main" val="2824050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16</a:t>
            </a:fld>
            <a:endParaRPr lang="pt-BR"/>
          </a:p>
        </p:txBody>
      </p:sp>
    </p:spTree>
    <p:extLst>
      <p:ext uri="{BB962C8B-B14F-4D97-AF65-F5344CB8AC3E}">
        <p14:creationId xmlns:p14="http://schemas.microsoft.com/office/powerpoint/2010/main" val="3693637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17</a:t>
            </a:fld>
            <a:endParaRPr lang="pt-BR"/>
          </a:p>
        </p:txBody>
      </p:sp>
    </p:spTree>
    <p:extLst>
      <p:ext uri="{BB962C8B-B14F-4D97-AF65-F5344CB8AC3E}">
        <p14:creationId xmlns:p14="http://schemas.microsoft.com/office/powerpoint/2010/main" val="3024176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18</a:t>
            </a:fld>
            <a:endParaRPr lang="pt-BR"/>
          </a:p>
        </p:txBody>
      </p:sp>
    </p:spTree>
    <p:extLst>
      <p:ext uri="{BB962C8B-B14F-4D97-AF65-F5344CB8AC3E}">
        <p14:creationId xmlns:p14="http://schemas.microsoft.com/office/powerpoint/2010/main" val="1185581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19</a:t>
            </a:fld>
            <a:endParaRPr lang="pt-BR"/>
          </a:p>
        </p:txBody>
      </p:sp>
    </p:spTree>
    <p:extLst>
      <p:ext uri="{BB962C8B-B14F-4D97-AF65-F5344CB8AC3E}">
        <p14:creationId xmlns:p14="http://schemas.microsoft.com/office/powerpoint/2010/main" val="3061108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20</a:t>
            </a:fld>
            <a:endParaRPr lang="pt-BR"/>
          </a:p>
        </p:txBody>
      </p:sp>
    </p:spTree>
    <p:extLst>
      <p:ext uri="{BB962C8B-B14F-4D97-AF65-F5344CB8AC3E}">
        <p14:creationId xmlns:p14="http://schemas.microsoft.com/office/powerpoint/2010/main" val="3343794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1564733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4</a:t>
            </a:fld>
            <a:endParaRPr lang="pt-BR"/>
          </a:p>
        </p:txBody>
      </p:sp>
    </p:spTree>
    <p:extLst>
      <p:ext uri="{BB962C8B-B14F-4D97-AF65-F5344CB8AC3E}">
        <p14:creationId xmlns:p14="http://schemas.microsoft.com/office/powerpoint/2010/main" val="1391041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5</a:t>
            </a:fld>
            <a:endParaRPr lang="pt-BR"/>
          </a:p>
        </p:txBody>
      </p:sp>
    </p:spTree>
    <p:extLst>
      <p:ext uri="{BB962C8B-B14F-4D97-AF65-F5344CB8AC3E}">
        <p14:creationId xmlns:p14="http://schemas.microsoft.com/office/powerpoint/2010/main" val="1211261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6</a:t>
            </a:fld>
            <a:endParaRPr lang="pt-BR"/>
          </a:p>
        </p:txBody>
      </p:sp>
    </p:spTree>
    <p:extLst>
      <p:ext uri="{BB962C8B-B14F-4D97-AF65-F5344CB8AC3E}">
        <p14:creationId xmlns:p14="http://schemas.microsoft.com/office/powerpoint/2010/main" val="3289834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is mostly an issue on older devices and with graphically heavy applications</a:t>
            </a:r>
          </a:p>
          <a:p>
            <a:endParaRPr lang="en-US" dirty="0"/>
          </a:p>
          <a:p>
            <a:r>
              <a:rPr lang="en-US" dirty="0"/>
              <a:t>Native functionality can be attained using plugins which are widely available. It is easy to import and use them, however when a new feature is released it is not readily available as a plugin and sometimes you even have to write it yourself.</a:t>
            </a:r>
          </a:p>
          <a:p>
            <a:endParaRPr lang="en-US" dirty="0"/>
          </a:p>
          <a:p>
            <a:r>
              <a:rPr lang="en-US" dirty="0"/>
              <a:t>And of course the dependencies… You are dependent on a lot of packages and all of them can be outdated or too new… And keeping them all in up to date and compatible can be time consuming.. Or you choose not to do it at all </a:t>
            </a:r>
            <a:r>
              <a:rPr lang="en-US" dirty="0">
                <a:sym typeface="Wingdings" pitchFamily="2" charset="2"/>
              </a:rPr>
              <a:t></a:t>
            </a:r>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7</a:t>
            </a:fld>
            <a:endParaRPr lang="pt-BR"/>
          </a:p>
        </p:txBody>
      </p:sp>
    </p:spTree>
    <p:extLst>
      <p:ext uri="{BB962C8B-B14F-4D97-AF65-F5344CB8AC3E}">
        <p14:creationId xmlns:p14="http://schemas.microsoft.com/office/powerpoint/2010/main" val="2391581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8</a:t>
            </a:fld>
            <a:endParaRPr lang="pt-BR"/>
          </a:p>
        </p:txBody>
      </p:sp>
    </p:spTree>
    <p:extLst>
      <p:ext uri="{BB962C8B-B14F-4D97-AF65-F5344CB8AC3E}">
        <p14:creationId xmlns:p14="http://schemas.microsoft.com/office/powerpoint/2010/main" val="3436685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9</a:t>
            </a:fld>
            <a:endParaRPr lang="pt-BR"/>
          </a:p>
        </p:txBody>
      </p:sp>
    </p:spTree>
    <p:extLst>
      <p:ext uri="{BB962C8B-B14F-4D97-AF65-F5344CB8AC3E}">
        <p14:creationId xmlns:p14="http://schemas.microsoft.com/office/powerpoint/2010/main" val="2161738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10</a:t>
            </a:fld>
            <a:endParaRPr lang="pt-BR"/>
          </a:p>
        </p:txBody>
      </p:sp>
    </p:spTree>
    <p:extLst>
      <p:ext uri="{BB962C8B-B14F-4D97-AF65-F5344CB8AC3E}">
        <p14:creationId xmlns:p14="http://schemas.microsoft.com/office/powerpoint/2010/main" val="39049264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6.png"/><Relationship Id="rId7" Type="http://schemas.openxmlformats.org/officeDocument/2006/relationships/image" Target="../media/image28.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30.png"/><Relationship Id="rId5" Type="http://schemas.openxmlformats.org/officeDocument/2006/relationships/image" Target="../media/image27.png"/><Relationship Id="rId15" Type="http://schemas.openxmlformats.org/officeDocument/2006/relationships/image" Target="../media/image31.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9.png"/><Relationship Id="rId14" Type="http://schemas.openxmlformats.org/officeDocument/2006/relationships/hyperlink" Target="http://www.capgemini.com/"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2.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6.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8.svg"/><Relationship Id="rId4" Type="http://schemas.openxmlformats.org/officeDocument/2006/relationships/image" Target="../media/image3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svg"/><Relationship Id="rId2" Type="http://schemas.openxmlformats.org/officeDocument/2006/relationships/image" Target="../media/image41.png"/><Relationship Id="rId1" Type="http://schemas.openxmlformats.org/officeDocument/2006/relationships/slideMaster" Target="../slideMasters/slideMaster4.xml"/><Relationship Id="rId6" Type="http://schemas.openxmlformats.org/officeDocument/2006/relationships/image" Target="../media/image3.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855191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Jurian de Groot</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784037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Jurian de Groot</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Jurian de Groot</a:t>
            </a:r>
          </a:p>
        </p:txBody>
      </p:sp>
    </p:spTree>
    <p:extLst>
      <p:ext uri="{BB962C8B-B14F-4D97-AF65-F5344CB8AC3E}">
        <p14:creationId xmlns:p14="http://schemas.microsoft.com/office/powerpoint/2010/main" val="16643351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Jurian de Groot</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Jurian de Groot</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Jurian de Groot</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Jurian de Groot</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Jurian de Groot</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105924"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Software</a:t>
            </a:r>
            <a:r>
              <a:rPr lang="en-US" sz="800" kern="0" baseline="0" dirty="0">
                <a:solidFill>
                  <a:schemeClr val="tx2"/>
                </a:solidFill>
                <a:latin typeface="+mj-lt"/>
                <a:cs typeface="Arial" panose="020B0604020202020204" pitchFamily="34" charset="0"/>
              </a:rPr>
              <a:t> Engineering Track </a:t>
            </a:r>
            <a:r>
              <a:rPr lang="en-US" sz="800" kern="0" dirty="0">
                <a:solidFill>
                  <a:schemeClr val="tx2"/>
                </a:solidFill>
                <a:latin typeface="+mj-lt"/>
                <a:cs typeface="Arial" panose="020B0604020202020204" pitchFamily="34" charset="0"/>
              </a:rPr>
              <a:t>| Jurian de Groot</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Jurian de Groot</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Jurian de Groot</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Jurian de Groot</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Jurian de Groot</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Jurian de Groot</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Jurian de Groot</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Jurian de Groot</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Jurian de Groot</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Jurian de Groot</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Jurian de Groot</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Jurian de Groot</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Jurian de Groot</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Jurian de Groot</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17755925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Jurian de Groot</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Jurian de Groot</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Jurian de Groot</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Jurian de Groot</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Jurian de Groot</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Jurian de Groot</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Jurian de Groot</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nl-NL"/>
              <a:t>Sleep de afbeelding naar de tijdelijke aanduiding of klik op het pictogram als u een afbeelding wilt toevoegen</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1829988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Jurian de Groot</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41511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4.sv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image" Target="../media/image4.svg"/><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3.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3.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4.svg"/><Relationship Id="rId5" Type="http://schemas.openxmlformats.org/officeDocument/2006/relationships/slideLayout" Target="../slideLayouts/slideLayout41.xml"/><Relationship Id="rId10" Type="http://schemas.openxmlformats.org/officeDocument/2006/relationships/image" Target="../media/image3.png"/><Relationship Id="rId4" Type="http://schemas.openxmlformats.org/officeDocument/2006/relationships/slideLayout" Target="../slideLayouts/slideLayout40.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810" r:id="rId3"/>
    <p:sldLayoutId id="2147483666" r:id="rId4"/>
    <p:sldLayoutId id="2147483720" r:id="rId5"/>
    <p:sldLayoutId id="2147483814" r:id="rId6"/>
    <p:sldLayoutId id="2147483818" r:id="rId7"/>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 id="2147483816" r:id="rId5"/>
    <p:sldLayoutId id="2147483817" r:id="rId6"/>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5">
            <a:extLst>
              <a:ext uri="{96DAC541-7B7A-43D3-8B79-37D633B846F1}">
                <asvg:svgBlip xmlns:asvg="http://schemas.microsoft.com/office/drawing/2016/SVG/main" r:embed="rId26"/>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 id="2147483813" r:id="rId23"/>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10">
            <a:extLst>
              <a:ext uri="{96DAC541-7B7A-43D3-8B79-37D633B846F1}">
                <asvg:svgBlip xmlns:asvg="http://schemas.microsoft.com/office/drawing/2016/SVG/main" r:embed="rId1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7.xml"/><Relationship Id="rId1" Type="http://schemas.openxmlformats.org/officeDocument/2006/relationships/slideLayout" Target="../slideLayouts/slideLayout23.xml"/><Relationship Id="rId5" Type="http://schemas.openxmlformats.org/officeDocument/2006/relationships/image" Target="../media/image53.tiff"/><Relationship Id="rId4" Type="http://schemas.openxmlformats.org/officeDocument/2006/relationships/image" Target="../media/image52.tiff"/></Relationships>
</file>

<file path=ppt/slides/_rels/slide19.xml.rels><?xml version="1.0" encoding="UTF-8" standalone="yes"?>
<Relationships xmlns="http://schemas.openxmlformats.org/package/2006/relationships"><Relationship Id="rId3" Type="http://schemas.openxmlformats.org/officeDocument/2006/relationships/hyperlink" Target="https://ionicframework.com/getting-started" TargetMode="External"/><Relationship Id="rId2" Type="http://schemas.openxmlformats.org/officeDocument/2006/relationships/notesSlide" Target="../notesSlides/notesSlide18.xml"/><Relationship Id="rId1" Type="http://schemas.openxmlformats.org/officeDocument/2006/relationships/slideLayout" Target="../slideLayouts/slideLayout23.xml"/><Relationship Id="rId5" Type="http://schemas.openxmlformats.org/officeDocument/2006/relationships/hyperlink" Target="https://angular.io/guide/architecture" TargetMode="External"/><Relationship Id="rId4" Type="http://schemas.openxmlformats.org/officeDocument/2006/relationships/hyperlink" Target="https://ionicframework.com/docs/component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ionicframework.com/docs/theming/basics" TargetMode="External"/><Relationship Id="rId2" Type="http://schemas.openxmlformats.org/officeDocument/2006/relationships/notesSlide" Target="../notesSlides/notesSlide19.xml"/><Relationship Id="rId1" Type="http://schemas.openxmlformats.org/officeDocument/2006/relationships/slideLayout" Target="../slideLayouts/slideLayout23.xml"/><Relationship Id="rId5" Type="http://schemas.openxmlformats.org/officeDocument/2006/relationships/hyperlink" Target="https://ionicframework.com/docs/api/list-headers" TargetMode="External"/><Relationship Id="rId4" Type="http://schemas.openxmlformats.org/officeDocument/2006/relationships/hyperlink" Target="https://ionicframework.com/docs/api/aler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E257C33-C607-4F39-94FD-853E5F7CDFAF}"/>
              </a:ext>
            </a:extLst>
          </p:cNvPr>
          <p:cNvSpPr>
            <a:spLocks noGrp="1"/>
          </p:cNvSpPr>
          <p:nvPr>
            <p:ph type="body" sz="quarter" idx="11"/>
          </p:nvPr>
        </p:nvSpPr>
        <p:spPr>
          <a:xfrm>
            <a:off x="407988" y="2276872"/>
            <a:ext cx="5399980" cy="869950"/>
          </a:xfrm>
        </p:spPr>
        <p:txBody>
          <a:bodyPr/>
          <a:lstStyle/>
          <a:p>
            <a:r>
              <a:rPr lang="en-US" dirty="0"/>
              <a:t>Building apps with Ionic 4 and Angular</a:t>
            </a:r>
            <a:endParaRPr lang="pt-PT" dirty="0"/>
          </a:p>
        </p:txBody>
      </p:sp>
      <p:sp>
        <p:nvSpPr>
          <p:cNvPr id="6" name="Text Placeholder 5">
            <a:extLst>
              <a:ext uri="{FF2B5EF4-FFF2-40B4-BE49-F238E27FC236}">
                <a16:creationId xmlns:a16="http://schemas.microsoft.com/office/drawing/2014/main" id="{3F70568B-4014-4005-A2F1-27137DEEE69A}"/>
              </a:ext>
            </a:extLst>
          </p:cNvPr>
          <p:cNvSpPr>
            <a:spLocks noGrp="1"/>
          </p:cNvSpPr>
          <p:nvPr>
            <p:ph type="body" sz="quarter" idx="12"/>
          </p:nvPr>
        </p:nvSpPr>
        <p:spPr/>
        <p:txBody>
          <a:bodyPr/>
          <a:lstStyle/>
          <a:p>
            <a:pPr lvl="0"/>
            <a:r>
              <a:rPr lang="en-US" dirty="0"/>
              <a:t>Bryan Slop &amp; Jurian de Groot</a:t>
            </a:r>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87" y="1269868"/>
            <a:ext cx="11304637" cy="5183320"/>
          </a:xfrm>
        </p:spPr>
        <p:txBody>
          <a:bodyPr numCol="2"/>
          <a:lstStyle/>
          <a:p>
            <a:pPr marL="285750" indent="-285750">
              <a:buFont typeface="Arial" panose="020B0604020202020204" pitchFamily="34" charset="0"/>
              <a:buChar char="•"/>
            </a:pPr>
            <a:r>
              <a:rPr lang="en-US" dirty="0"/>
              <a:t>Learn once, write anywhere </a:t>
            </a:r>
          </a:p>
          <a:p>
            <a:pPr marL="285750" indent="-285750">
              <a:buFont typeface="Arial" panose="020B0604020202020204" pitchFamily="34" charset="0"/>
              <a:buChar char="•"/>
            </a:pPr>
            <a:r>
              <a:rPr lang="en-US" dirty="0"/>
              <a:t>Close to native experience</a:t>
            </a:r>
          </a:p>
          <a:p>
            <a:pPr marL="285750" indent="-285750">
              <a:buFont typeface="Arial" panose="020B0604020202020204" pitchFamily="34" charset="0"/>
              <a:buChar char="•"/>
            </a:pPr>
            <a:r>
              <a:rPr lang="en-US" dirty="0"/>
              <a:t>Cross-platform</a:t>
            </a:r>
          </a:p>
          <a:p>
            <a:pPr marL="519113" lvl="1" indent="-285750">
              <a:buFont typeface="Arial" panose="020B0604020202020204" pitchFamily="34" charset="0"/>
              <a:buChar char="•"/>
            </a:pPr>
            <a:r>
              <a:rPr lang="en-US" dirty="0"/>
              <a:t>So no websites</a:t>
            </a:r>
          </a:p>
          <a:p>
            <a:pPr marL="285750" indent="-285750">
              <a:buFont typeface="Arial" panose="020B0604020202020204" pitchFamily="34" charset="0"/>
              <a:buChar char="•"/>
            </a:pPr>
            <a:r>
              <a:rPr lang="en-US" dirty="0"/>
              <a:t>Wide community and platform-independent code</a:t>
            </a:r>
          </a:p>
        </p:txBody>
      </p:sp>
      <p:sp>
        <p:nvSpPr>
          <p:cNvPr id="6" name="Title 5"/>
          <p:cNvSpPr>
            <a:spLocks noGrp="1"/>
          </p:cNvSpPr>
          <p:nvPr>
            <p:ph type="title"/>
          </p:nvPr>
        </p:nvSpPr>
        <p:spPr/>
        <p:txBody>
          <a:bodyPr/>
          <a:lstStyle/>
          <a:p>
            <a:r>
              <a:rPr lang="nl-NL" dirty="0" err="1"/>
              <a:t>React</a:t>
            </a:r>
            <a:r>
              <a:rPr lang="nl-NL" dirty="0"/>
              <a:t> Native</a:t>
            </a:r>
            <a:endParaRPr lang="en-US" dirty="0"/>
          </a:p>
        </p:txBody>
      </p:sp>
    </p:spTree>
    <p:extLst>
      <p:ext uri="{BB962C8B-B14F-4D97-AF65-F5344CB8AC3E}">
        <p14:creationId xmlns:p14="http://schemas.microsoft.com/office/powerpoint/2010/main" val="1387280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87" y="1269868"/>
            <a:ext cx="11304637" cy="5183320"/>
          </a:xfrm>
        </p:spPr>
        <p:txBody>
          <a:bodyPr numCol="2"/>
          <a:lstStyle/>
          <a:p>
            <a:r>
              <a:rPr lang="en-US" dirty="0" err="1"/>
              <a:t>Npm</a:t>
            </a:r>
            <a:r>
              <a:rPr lang="en-US" dirty="0"/>
              <a:t> downloads of React-native vs Ionic in 2016 (when we chose to use it</a:t>
            </a:r>
            <a:r>
              <a:rPr lang="en-US" dirty="0">
                <a:sym typeface="Wingdings" pitchFamily="2" charset="2"/>
              </a:rPr>
              <a:t> )</a:t>
            </a:r>
            <a:endParaRPr lang="en-US" dirty="0"/>
          </a:p>
        </p:txBody>
      </p:sp>
      <p:sp>
        <p:nvSpPr>
          <p:cNvPr id="6" name="Title 5"/>
          <p:cNvSpPr>
            <a:spLocks noGrp="1"/>
          </p:cNvSpPr>
          <p:nvPr>
            <p:ph type="title"/>
          </p:nvPr>
        </p:nvSpPr>
        <p:spPr/>
        <p:txBody>
          <a:bodyPr/>
          <a:lstStyle/>
          <a:p>
            <a:r>
              <a:rPr lang="nl-NL" dirty="0" err="1"/>
              <a:t>Usage</a:t>
            </a:r>
            <a:endParaRPr lang="en-US" dirty="0"/>
          </a:p>
        </p:txBody>
      </p:sp>
      <p:pic>
        <p:nvPicPr>
          <p:cNvPr id="9" name="Picture 8">
            <a:extLst>
              <a:ext uri="{FF2B5EF4-FFF2-40B4-BE49-F238E27FC236}">
                <a16:creationId xmlns:a16="http://schemas.microsoft.com/office/drawing/2014/main" id="{B5205825-A9FB-4A41-9EBF-19C25C2D9988}"/>
              </a:ext>
            </a:extLst>
          </p:cNvPr>
          <p:cNvPicPr>
            <a:picLocks noChangeAspect="1"/>
          </p:cNvPicPr>
          <p:nvPr/>
        </p:nvPicPr>
        <p:blipFill>
          <a:blip r:embed="rId3"/>
          <a:stretch>
            <a:fillRect/>
          </a:stretch>
        </p:blipFill>
        <p:spPr>
          <a:xfrm>
            <a:off x="1271464" y="2060848"/>
            <a:ext cx="8568952" cy="3916340"/>
          </a:xfrm>
          <a:prstGeom prst="rect">
            <a:avLst/>
          </a:prstGeom>
        </p:spPr>
      </p:pic>
    </p:spTree>
    <p:extLst>
      <p:ext uri="{BB962C8B-B14F-4D97-AF65-F5344CB8AC3E}">
        <p14:creationId xmlns:p14="http://schemas.microsoft.com/office/powerpoint/2010/main" val="3918699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8A3112-427D-6D47-B3BF-0F732ADBF2EA}"/>
              </a:ext>
            </a:extLst>
          </p:cNvPr>
          <p:cNvPicPr>
            <a:picLocks noChangeAspect="1"/>
          </p:cNvPicPr>
          <p:nvPr/>
        </p:nvPicPr>
        <p:blipFill>
          <a:blip r:embed="rId3"/>
          <a:stretch>
            <a:fillRect/>
          </a:stretch>
        </p:blipFill>
        <p:spPr>
          <a:xfrm>
            <a:off x="1132535" y="2110973"/>
            <a:ext cx="10076033" cy="4198347"/>
          </a:xfrm>
          <a:prstGeom prst="rect">
            <a:avLst/>
          </a:prstGeom>
        </p:spPr>
      </p:pic>
      <p:sp>
        <p:nvSpPr>
          <p:cNvPr id="2" name="Text Placeholder 1"/>
          <p:cNvSpPr>
            <a:spLocks noGrp="1"/>
          </p:cNvSpPr>
          <p:nvPr>
            <p:ph type="body" sz="quarter" idx="10"/>
          </p:nvPr>
        </p:nvSpPr>
        <p:spPr>
          <a:xfrm>
            <a:off x="407987" y="1269868"/>
            <a:ext cx="11304637" cy="5183320"/>
          </a:xfrm>
        </p:spPr>
        <p:txBody>
          <a:bodyPr numCol="2"/>
          <a:lstStyle/>
          <a:p>
            <a:r>
              <a:rPr lang="en-US" dirty="0" err="1"/>
              <a:t>Npm</a:t>
            </a:r>
            <a:r>
              <a:rPr lang="en-US" dirty="0"/>
              <a:t> downloads of React-native vs Ionic currently over the last 2 years.</a:t>
            </a:r>
          </a:p>
        </p:txBody>
      </p:sp>
      <p:sp>
        <p:nvSpPr>
          <p:cNvPr id="6" name="Title 5"/>
          <p:cNvSpPr>
            <a:spLocks noGrp="1"/>
          </p:cNvSpPr>
          <p:nvPr>
            <p:ph type="title"/>
          </p:nvPr>
        </p:nvSpPr>
        <p:spPr/>
        <p:txBody>
          <a:bodyPr/>
          <a:lstStyle/>
          <a:p>
            <a:r>
              <a:rPr lang="nl-NL" dirty="0" err="1"/>
              <a:t>Usage</a:t>
            </a:r>
            <a:endParaRPr lang="en-US" dirty="0"/>
          </a:p>
        </p:txBody>
      </p:sp>
    </p:spTree>
    <p:extLst>
      <p:ext uri="{BB962C8B-B14F-4D97-AF65-F5344CB8AC3E}">
        <p14:creationId xmlns:p14="http://schemas.microsoft.com/office/powerpoint/2010/main" val="3895542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DE8C01-5E51-462E-BD0E-8C94C287BD42}"/>
              </a:ext>
            </a:extLst>
          </p:cNvPr>
          <p:cNvSpPr>
            <a:spLocks noGrp="1"/>
          </p:cNvSpPr>
          <p:nvPr>
            <p:ph type="body" sz="quarter" idx="11"/>
          </p:nvPr>
        </p:nvSpPr>
        <p:spPr/>
        <p:txBody>
          <a:bodyPr/>
          <a:lstStyle/>
          <a:p>
            <a:r>
              <a:rPr lang="en-US" dirty="0"/>
              <a:t>What about Xamarin?</a:t>
            </a:r>
          </a:p>
        </p:txBody>
      </p:sp>
      <p:pic>
        <p:nvPicPr>
          <p:cNvPr id="5" name="Picture Placeholder 4" hidden="1">
            <a:extLst>
              <a:ext uri="{FF2B5EF4-FFF2-40B4-BE49-F238E27FC236}">
                <a16:creationId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95136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87" y="1269868"/>
            <a:ext cx="11304637" cy="5183320"/>
          </a:xfrm>
        </p:spPr>
        <p:txBody>
          <a:bodyPr numCol="2"/>
          <a:lstStyle/>
          <a:p>
            <a:pPr marL="285750" indent="-285750">
              <a:buFont typeface="Arial" panose="020B0604020202020204" pitchFamily="34" charset="0"/>
              <a:buChar char="•"/>
            </a:pPr>
            <a:r>
              <a:rPr lang="en-US" dirty="0"/>
              <a:t>C#, so strongly typed and code sharing with API</a:t>
            </a:r>
          </a:p>
          <a:p>
            <a:pPr marL="285750" indent="-285750">
              <a:buFont typeface="Arial" panose="020B0604020202020204" pitchFamily="34" charset="0"/>
              <a:buChar char="•"/>
            </a:pPr>
            <a:r>
              <a:rPr lang="en-US" dirty="0"/>
              <a:t>Close to native experience</a:t>
            </a:r>
          </a:p>
          <a:p>
            <a:pPr marL="285750" indent="-285750">
              <a:buFont typeface="Arial" panose="020B0604020202020204" pitchFamily="34" charset="0"/>
              <a:buChar char="•"/>
            </a:pPr>
            <a:r>
              <a:rPr lang="en-US" dirty="0"/>
              <a:t>Cross-platform</a:t>
            </a:r>
          </a:p>
          <a:p>
            <a:pPr marL="519113" lvl="1" indent="-285750">
              <a:buFont typeface="Arial" panose="020B0604020202020204" pitchFamily="34" charset="0"/>
              <a:buChar char="•"/>
            </a:pPr>
            <a:r>
              <a:rPr lang="en-US" dirty="0"/>
              <a:t>So no websites</a:t>
            </a:r>
          </a:p>
          <a:p>
            <a:pPr marL="285750" indent="-285750">
              <a:buFont typeface="Arial" panose="020B0604020202020204" pitchFamily="34" charset="0"/>
              <a:buChar char="•"/>
            </a:pPr>
            <a:r>
              <a:rPr lang="en-US" dirty="0"/>
              <a:t>Close to native release regarding new features</a:t>
            </a:r>
          </a:p>
          <a:p>
            <a:pPr marL="285750" indent="-285750">
              <a:buFont typeface="Arial" panose="020B0604020202020204" pitchFamily="34" charset="0"/>
              <a:buChar char="•"/>
            </a:pPr>
            <a:r>
              <a:rPr lang="en-US" dirty="0"/>
              <a:t>Xamarin Component Store</a:t>
            </a:r>
          </a:p>
        </p:txBody>
      </p:sp>
      <p:sp>
        <p:nvSpPr>
          <p:cNvPr id="6" name="Title 5"/>
          <p:cNvSpPr>
            <a:spLocks noGrp="1"/>
          </p:cNvSpPr>
          <p:nvPr>
            <p:ph type="title"/>
          </p:nvPr>
        </p:nvSpPr>
        <p:spPr/>
        <p:txBody>
          <a:bodyPr/>
          <a:lstStyle/>
          <a:p>
            <a:r>
              <a:rPr lang="nl-NL" dirty="0" err="1"/>
              <a:t>Xamarin</a:t>
            </a:r>
            <a:endParaRPr lang="en-US" dirty="0"/>
          </a:p>
        </p:txBody>
      </p:sp>
    </p:spTree>
    <p:extLst>
      <p:ext uri="{BB962C8B-B14F-4D97-AF65-F5344CB8AC3E}">
        <p14:creationId xmlns:p14="http://schemas.microsoft.com/office/powerpoint/2010/main" val="849402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87" y="1269868"/>
            <a:ext cx="11304637" cy="5183320"/>
          </a:xfrm>
        </p:spPr>
        <p:txBody>
          <a:bodyPr numCol="2"/>
          <a:lstStyle/>
          <a:p>
            <a:pPr marL="285750" indent="-285750">
              <a:buFont typeface="Arial" panose="020B0604020202020204" pitchFamily="34" charset="0"/>
              <a:buChar char="•"/>
            </a:pPr>
            <a:r>
              <a:rPr lang="en-US" dirty="0"/>
              <a:t>We use Ionic because </a:t>
            </a:r>
          </a:p>
          <a:p>
            <a:pPr marL="519113" lvl="1" indent="-285750">
              <a:buFont typeface="Arial" panose="020B0604020202020204" pitchFamily="34" charset="0"/>
              <a:buChar char="•"/>
            </a:pPr>
            <a:r>
              <a:rPr lang="en-US" dirty="0"/>
              <a:t>At the time it was the biggest player</a:t>
            </a:r>
          </a:p>
          <a:p>
            <a:pPr marL="519113" lvl="1" indent="-285750">
              <a:buFont typeface="Arial" panose="020B0604020202020204" pitchFamily="34" charset="0"/>
              <a:buChar char="•"/>
            </a:pPr>
            <a:r>
              <a:rPr lang="en-US" dirty="0"/>
              <a:t>Can use components from the apps in our custom build CMS</a:t>
            </a:r>
          </a:p>
          <a:p>
            <a:endParaRPr lang="en-US" dirty="0"/>
          </a:p>
          <a:p>
            <a:r>
              <a:rPr lang="en-US" dirty="0"/>
              <a:t>And a bit from the client:</a:t>
            </a:r>
          </a:p>
          <a:p>
            <a:r>
              <a:rPr lang="en-US" dirty="0"/>
              <a:t>	“If it has a browser it can visit a website”</a:t>
            </a:r>
          </a:p>
        </p:txBody>
      </p:sp>
      <p:sp>
        <p:nvSpPr>
          <p:cNvPr id="6" name="Title 5"/>
          <p:cNvSpPr>
            <a:spLocks noGrp="1"/>
          </p:cNvSpPr>
          <p:nvPr>
            <p:ph type="title"/>
          </p:nvPr>
        </p:nvSpPr>
        <p:spPr/>
        <p:txBody>
          <a:bodyPr/>
          <a:lstStyle/>
          <a:p>
            <a:r>
              <a:rPr lang="nl-NL" dirty="0" err="1"/>
              <a:t>Conclusion</a:t>
            </a:r>
            <a:r>
              <a:rPr lang="nl-NL" dirty="0"/>
              <a:t>?</a:t>
            </a:r>
            <a:endParaRPr lang="en-US" dirty="0"/>
          </a:p>
        </p:txBody>
      </p:sp>
    </p:spTree>
    <p:extLst>
      <p:ext uri="{BB962C8B-B14F-4D97-AF65-F5344CB8AC3E}">
        <p14:creationId xmlns:p14="http://schemas.microsoft.com/office/powerpoint/2010/main" val="1249818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DE8C01-5E51-462E-BD0E-8C94C287BD42}"/>
              </a:ext>
            </a:extLst>
          </p:cNvPr>
          <p:cNvSpPr>
            <a:spLocks noGrp="1"/>
          </p:cNvSpPr>
          <p:nvPr>
            <p:ph type="body" sz="quarter" idx="11"/>
          </p:nvPr>
        </p:nvSpPr>
        <p:spPr/>
        <p:txBody>
          <a:bodyPr/>
          <a:lstStyle/>
          <a:p>
            <a:r>
              <a:rPr lang="en-US" dirty="0"/>
              <a:t>Practice makes perfect</a:t>
            </a:r>
            <a:endParaRPr lang="pt-PT" dirty="0"/>
          </a:p>
        </p:txBody>
      </p:sp>
      <p:pic>
        <p:nvPicPr>
          <p:cNvPr id="5" name="Picture Placeholder 4" hidden="1">
            <a:extLst>
              <a:ext uri="{FF2B5EF4-FFF2-40B4-BE49-F238E27FC236}">
                <a16:creationId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152391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87" y="1269868"/>
            <a:ext cx="11304637" cy="5183320"/>
          </a:xfrm>
        </p:spPr>
        <p:txBody>
          <a:bodyPr numCol="2"/>
          <a:lstStyle/>
          <a:p>
            <a:pPr lvl="1" indent="0">
              <a:buNone/>
            </a:pPr>
            <a:r>
              <a:rPr lang="en-US" dirty="0"/>
              <a:t>Using Ionic and Angular</a:t>
            </a:r>
          </a:p>
        </p:txBody>
      </p:sp>
      <p:sp>
        <p:nvSpPr>
          <p:cNvPr id="6" name="Title 5"/>
          <p:cNvSpPr>
            <a:spLocks noGrp="1"/>
          </p:cNvSpPr>
          <p:nvPr>
            <p:ph type="title"/>
          </p:nvPr>
        </p:nvSpPr>
        <p:spPr/>
        <p:txBody>
          <a:bodyPr/>
          <a:lstStyle/>
          <a:p>
            <a:r>
              <a:rPr lang="nl-NL" dirty="0" err="1"/>
              <a:t>To</a:t>
            </a:r>
            <a:r>
              <a:rPr lang="nl-NL" dirty="0"/>
              <a:t>-do app</a:t>
            </a:r>
            <a:endParaRPr lang="en-US" dirty="0"/>
          </a:p>
        </p:txBody>
      </p:sp>
      <p:pic>
        <p:nvPicPr>
          <p:cNvPr id="3" name="Picture 2">
            <a:extLst>
              <a:ext uri="{FF2B5EF4-FFF2-40B4-BE49-F238E27FC236}">
                <a16:creationId xmlns:a16="http://schemas.microsoft.com/office/drawing/2014/main" id="{3D772292-83DD-2B41-8FB0-667BD1C8C645}"/>
              </a:ext>
            </a:extLst>
          </p:cNvPr>
          <p:cNvPicPr>
            <a:picLocks noChangeAspect="1"/>
          </p:cNvPicPr>
          <p:nvPr/>
        </p:nvPicPr>
        <p:blipFill>
          <a:blip r:embed="rId3"/>
          <a:stretch>
            <a:fillRect/>
          </a:stretch>
        </p:blipFill>
        <p:spPr>
          <a:xfrm>
            <a:off x="7464152" y="980728"/>
            <a:ext cx="2179473" cy="4725144"/>
          </a:xfrm>
          <a:prstGeom prst="rect">
            <a:avLst/>
          </a:prstGeom>
        </p:spPr>
      </p:pic>
    </p:spTree>
    <p:extLst>
      <p:ext uri="{BB962C8B-B14F-4D97-AF65-F5344CB8AC3E}">
        <p14:creationId xmlns:p14="http://schemas.microsoft.com/office/powerpoint/2010/main" val="4195126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87" y="1269868"/>
            <a:ext cx="11304637" cy="5183320"/>
          </a:xfrm>
        </p:spPr>
        <p:txBody>
          <a:bodyPr numCol="2"/>
          <a:lstStyle/>
          <a:p>
            <a:pPr lvl="1" indent="0">
              <a:buNone/>
            </a:pPr>
            <a:r>
              <a:rPr lang="en-US" dirty="0"/>
              <a:t>Building a to-do app with Angular and Ionic</a:t>
            </a:r>
          </a:p>
          <a:p>
            <a:pPr marL="628650" lvl="2" indent="-171450"/>
            <a:r>
              <a:rPr lang="en-US" dirty="0"/>
              <a:t>Add</a:t>
            </a:r>
          </a:p>
          <a:p>
            <a:pPr marL="628650" lvl="2" indent="-171450"/>
            <a:r>
              <a:rPr lang="en-US" dirty="0"/>
              <a:t>Mark as done</a:t>
            </a:r>
          </a:p>
          <a:p>
            <a:pPr marL="628650" lvl="2" indent="-171450"/>
            <a:r>
              <a:rPr lang="en-US" dirty="0"/>
              <a:t>Delete</a:t>
            </a:r>
          </a:p>
        </p:txBody>
      </p:sp>
      <p:sp>
        <p:nvSpPr>
          <p:cNvPr id="6" name="Title 5"/>
          <p:cNvSpPr>
            <a:spLocks noGrp="1"/>
          </p:cNvSpPr>
          <p:nvPr>
            <p:ph type="title"/>
          </p:nvPr>
        </p:nvSpPr>
        <p:spPr/>
        <p:txBody>
          <a:bodyPr/>
          <a:lstStyle/>
          <a:p>
            <a:r>
              <a:rPr lang="nl-NL" dirty="0"/>
              <a:t>Goals</a:t>
            </a:r>
            <a:endParaRPr lang="en-US" dirty="0"/>
          </a:p>
        </p:txBody>
      </p:sp>
      <p:pic>
        <p:nvPicPr>
          <p:cNvPr id="7" name="Picture 6">
            <a:extLst>
              <a:ext uri="{FF2B5EF4-FFF2-40B4-BE49-F238E27FC236}">
                <a16:creationId xmlns:a16="http://schemas.microsoft.com/office/drawing/2014/main" id="{F0CBE3C6-126A-6247-897E-0E8CDF9863E7}"/>
              </a:ext>
            </a:extLst>
          </p:cNvPr>
          <p:cNvPicPr>
            <a:picLocks noChangeAspect="1"/>
          </p:cNvPicPr>
          <p:nvPr/>
        </p:nvPicPr>
        <p:blipFill>
          <a:blip r:embed="rId3"/>
          <a:stretch>
            <a:fillRect/>
          </a:stretch>
        </p:blipFill>
        <p:spPr>
          <a:xfrm>
            <a:off x="4380368" y="1269867"/>
            <a:ext cx="2357662" cy="5111461"/>
          </a:xfrm>
          <a:prstGeom prst="rect">
            <a:avLst/>
          </a:prstGeom>
        </p:spPr>
      </p:pic>
      <p:pic>
        <p:nvPicPr>
          <p:cNvPr id="8" name="Picture 7">
            <a:extLst>
              <a:ext uri="{FF2B5EF4-FFF2-40B4-BE49-F238E27FC236}">
                <a16:creationId xmlns:a16="http://schemas.microsoft.com/office/drawing/2014/main" id="{F9315020-76E9-5F4E-970B-6135D442F9DE}"/>
              </a:ext>
            </a:extLst>
          </p:cNvPr>
          <p:cNvPicPr>
            <a:picLocks noChangeAspect="1"/>
          </p:cNvPicPr>
          <p:nvPr/>
        </p:nvPicPr>
        <p:blipFill>
          <a:blip r:embed="rId4"/>
          <a:stretch>
            <a:fillRect/>
          </a:stretch>
        </p:blipFill>
        <p:spPr>
          <a:xfrm>
            <a:off x="9453978" y="1278098"/>
            <a:ext cx="2369679" cy="5137515"/>
          </a:xfrm>
          <a:prstGeom prst="rect">
            <a:avLst/>
          </a:prstGeom>
        </p:spPr>
      </p:pic>
      <p:pic>
        <p:nvPicPr>
          <p:cNvPr id="9" name="Picture 8">
            <a:extLst>
              <a:ext uri="{FF2B5EF4-FFF2-40B4-BE49-F238E27FC236}">
                <a16:creationId xmlns:a16="http://schemas.microsoft.com/office/drawing/2014/main" id="{47C7F23C-E0AD-D749-BBCA-77BE58C53E0F}"/>
              </a:ext>
            </a:extLst>
          </p:cNvPr>
          <p:cNvPicPr>
            <a:picLocks noChangeAspect="1"/>
          </p:cNvPicPr>
          <p:nvPr/>
        </p:nvPicPr>
        <p:blipFill>
          <a:blip r:embed="rId5"/>
          <a:stretch>
            <a:fillRect/>
          </a:stretch>
        </p:blipFill>
        <p:spPr>
          <a:xfrm>
            <a:off x="6923233" y="1269867"/>
            <a:ext cx="2345541" cy="5085184"/>
          </a:xfrm>
          <a:prstGeom prst="rect">
            <a:avLst/>
          </a:prstGeom>
        </p:spPr>
      </p:pic>
      <p:sp>
        <p:nvSpPr>
          <p:cNvPr id="10" name="TextBox 9">
            <a:extLst>
              <a:ext uri="{FF2B5EF4-FFF2-40B4-BE49-F238E27FC236}">
                <a16:creationId xmlns:a16="http://schemas.microsoft.com/office/drawing/2014/main" id="{D158180F-9E46-EB4D-ACA4-619C8ADBCBEF}"/>
              </a:ext>
            </a:extLst>
          </p:cNvPr>
          <p:cNvSpPr txBox="1"/>
          <p:nvPr/>
        </p:nvSpPr>
        <p:spPr>
          <a:xfrm>
            <a:off x="-1799303" y="-185829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84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87" y="1269868"/>
            <a:ext cx="11304637" cy="5183320"/>
          </a:xfrm>
        </p:spPr>
        <p:txBody>
          <a:bodyPr numCol="1"/>
          <a:lstStyle/>
          <a:p>
            <a:pPr marL="404813" lvl="1" indent="-171450"/>
            <a:r>
              <a:rPr lang="en-US" dirty="0"/>
              <a:t>Getting started with Ionic: </a:t>
            </a:r>
            <a:r>
              <a:rPr lang="en-US" dirty="0">
                <a:hlinkClick r:id="rId3"/>
              </a:rPr>
              <a:t>https://ionicframework.com/getting-started</a:t>
            </a:r>
            <a:endParaRPr lang="en-US" dirty="0"/>
          </a:p>
          <a:p>
            <a:pPr marL="404813" lvl="1" indent="-171450"/>
            <a:r>
              <a:rPr lang="en-US" dirty="0"/>
              <a:t>Ionic Docs: </a:t>
            </a:r>
            <a:r>
              <a:rPr lang="en-US" dirty="0">
                <a:hlinkClick r:id="rId4"/>
              </a:rPr>
              <a:t>https://ionicframework.com/docs/components</a:t>
            </a:r>
            <a:endParaRPr lang="en-US" dirty="0"/>
          </a:p>
          <a:p>
            <a:pPr marL="404813" lvl="1" indent="-171450"/>
            <a:r>
              <a:rPr lang="en-US" dirty="0"/>
              <a:t>Angular Architecture: </a:t>
            </a:r>
            <a:r>
              <a:rPr lang="en-US" dirty="0">
                <a:hlinkClick r:id="rId5"/>
              </a:rPr>
              <a:t>https://angular.io/guide/architecture</a:t>
            </a:r>
            <a:endParaRPr lang="en-US" dirty="0"/>
          </a:p>
          <a:p>
            <a:pPr marL="404813" lvl="1" indent="-171450"/>
            <a:endParaRPr lang="en-US" dirty="0"/>
          </a:p>
        </p:txBody>
      </p:sp>
      <p:sp>
        <p:nvSpPr>
          <p:cNvPr id="6" name="Title 5"/>
          <p:cNvSpPr>
            <a:spLocks noGrp="1"/>
          </p:cNvSpPr>
          <p:nvPr>
            <p:ph type="title"/>
          </p:nvPr>
        </p:nvSpPr>
        <p:spPr/>
        <p:txBody>
          <a:bodyPr/>
          <a:lstStyle/>
          <a:p>
            <a:r>
              <a:rPr lang="nl-NL" dirty="0" err="1"/>
              <a:t>Getting</a:t>
            </a:r>
            <a:r>
              <a:rPr lang="nl-NL" dirty="0"/>
              <a:t> </a:t>
            </a:r>
            <a:r>
              <a:rPr lang="nl-NL" dirty="0" err="1"/>
              <a:t>started</a:t>
            </a:r>
            <a:endParaRPr lang="en-US" dirty="0"/>
          </a:p>
        </p:txBody>
      </p:sp>
    </p:spTree>
    <p:extLst>
      <p:ext uri="{BB962C8B-B14F-4D97-AF65-F5344CB8AC3E}">
        <p14:creationId xmlns:p14="http://schemas.microsoft.com/office/powerpoint/2010/main" val="1741458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DE8C01-5E51-462E-BD0E-8C94C287BD42}"/>
              </a:ext>
            </a:extLst>
          </p:cNvPr>
          <p:cNvSpPr>
            <a:spLocks noGrp="1"/>
          </p:cNvSpPr>
          <p:nvPr>
            <p:ph type="body" sz="quarter" idx="11"/>
          </p:nvPr>
        </p:nvSpPr>
        <p:spPr/>
        <p:txBody>
          <a:bodyPr/>
          <a:lstStyle/>
          <a:p>
            <a:r>
              <a:rPr lang="en-US" dirty="0"/>
              <a:t>Hybrid or Native</a:t>
            </a:r>
            <a:endParaRPr lang="pt-PT" dirty="0"/>
          </a:p>
        </p:txBody>
      </p:sp>
      <p:pic>
        <p:nvPicPr>
          <p:cNvPr id="5" name="Picture Placeholder 4" hidden="1">
            <a:extLst>
              <a:ext uri="{FF2B5EF4-FFF2-40B4-BE49-F238E27FC236}">
                <a16:creationId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36424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87" y="1269868"/>
            <a:ext cx="11304637" cy="5183320"/>
          </a:xfrm>
        </p:spPr>
        <p:txBody>
          <a:bodyPr numCol="1"/>
          <a:lstStyle/>
          <a:p>
            <a:pPr marL="404813" lvl="1" indent="-171450"/>
            <a:r>
              <a:rPr lang="en-US" dirty="0"/>
              <a:t>Add checks (</a:t>
            </a:r>
            <a:r>
              <a:rPr lang="en-US" dirty="0" err="1"/>
              <a:t>e.g</a:t>
            </a:r>
            <a:r>
              <a:rPr lang="en-US" dirty="0"/>
              <a:t>: Don’t allow empty </a:t>
            </a:r>
            <a:r>
              <a:rPr lang="en-US" dirty="0" err="1"/>
              <a:t>todos</a:t>
            </a:r>
            <a:r>
              <a:rPr lang="en-US" dirty="0"/>
              <a:t>)</a:t>
            </a:r>
          </a:p>
          <a:p>
            <a:pPr marL="404813" lvl="1" indent="-171450"/>
            <a:r>
              <a:rPr lang="en-US" dirty="0"/>
              <a:t>Change the theming of your app: </a:t>
            </a:r>
            <a:r>
              <a:rPr lang="en-US" dirty="0">
                <a:hlinkClick r:id="rId3"/>
              </a:rPr>
              <a:t>https://ionicframework.com/docs/theming/basics</a:t>
            </a:r>
            <a:endParaRPr lang="en-US" dirty="0"/>
          </a:p>
          <a:p>
            <a:pPr marL="404813" lvl="1" indent="-171450"/>
            <a:r>
              <a:rPr lang="en-US" dirty="0"/>
              <a:t>Add a pop-up before deleting a </a:t>
            </a:r>
            <a:r>
              <a:rPr lang="en-US" dirty="0" err="1"/>
              <a:t>todo</a:t>
            </a:r>
            <a:r>
              <a:rPr lang="en-US" dirty="0"/>
              <a:t>: </a:t>
            </a:r>
            <a:r>
              <a:rPr lang="en-US" dirty="0">
                <a:hlinkClick r:id="rId4"/>
              </a:rPr>
              <a:t>https://ionicframework.com/docs/api/alert</a:t>
            </a:r>
            <a:endParaRPr lang="en-US" dirty="0"/>
          </a:p>
          <a:p>
            <a:pPr marL="404813" lvl="1" indent="-171450"/>
            <a:r>
              <a:rPr lang="en-US" dirty="0"/>
              <a:t>Separate open and completed </a:t>
            </a:r>
            <a:r>
              <a:rPr lang="en-US" dirty="0" err="1"/>
              <a:t>todos</a:t>
            </a:r>
            <a:r>
              <a:rPr lang="en-US" dirty="0"/>
              <a:t>: </a:t>
            </a:r>
            <a:r>
              <a:rPr lang="en-US" dirty="0">
                <a:hlinkClick r:id="rId5"/>
              </a:rPr>
              <a:t>https://ionicframework.com/docs/api/list-headers</a:t>
            </a:r>
            <a:endParaRPr lang="en-US" dirty="0"/>
          </a:p>
          <a:p>
            <a:pPr marL="404813" lvl="1" indent="-171450"/>
            <a:r>
              <a:rPr lang="en-US" dirty="0"/>
              <a:t>Editing </a:t>
            </a:r>
            <a:r>
              <a:rPr lang="en-US" dirty="0" err="1"/>
              <a:t>todos</a:t>
            </a:r>
            <a:r>
              <a:rPr lang="en-US" dirty="0"/>
              <a:t>…</a:t>
            </a:r>
          </a:p>
          <a:p>
            <a:pPr marL="404813" lvl="1" indent="-171450"/>
            <a:r>
              <a:rPr lang="en-US" dirty="0"/>
              <a:t>Use </a:t>
            </a:r>
            <a:r>
              <a:rPr lang="en-US" dirty="0" err="1"/>
              <a:t>async</a:t>
            </a:r>
            <a:r>
              <a:rPr lang="en-US" dirty="0"/>
              <a:t> calls</a:t>
            </a:r>
          </a:p>
          <a:p>
            <a:pPr marL="404813" lvl="1" indent="-171450"/>
            <a:r>
              <a:rPr lang="en-US" dirty="0"/>
              <a:t>Surprise us</a:t>
            </a:r>
          </a:p>
          <a:p>
            <a:pPr marL="404813" lvl="1" indent="-171450"/>
            <a:endParaRPr lang="en-US" dirty="0"/>
          </a:p>
        </p:txBody>
      </p:sp>
      <p:sp>
        <p:nvSpPr>
          <p:cNvPr id="6" name="Title 5"/>
          <p:cNvSpPr>
            <a:spLocks noGrp="1"/>
          </p:cNvSpPr>
          <p:nvPr>
            <p:ph type="title"/>
          </p:nvPr>
        </p:nvSpPr>
        <p:spPr/>
        <p:txBody>
          <a:bodyPr/>
          <a:lstStyle/>
          <a:p>
            <a:r>
              <a:rPr lang="nl-NL" dirty="0"/>
              <a:t>More </a:t>
            </a:r>
            <a:r>
              <a:rPr lang="nl-NL" dirty="0" err="1"/>
              <a:t>to</a:t>
            </a:r>
            <a:r>
              <a:rPr lang="nl-NL" dirty="0"/>
              <a:t> </a:t>
            </a:r>
            <a:r>
              <a:rPr lang="nl-NL" dirty="0" err="1"/>
              <a:t>practice</a:t>
            </a:r>
            <a:endParaRPr lang="en-US" dirty="0"/>
          </a:p>
        </p:txBody>
      </p:sp>
    </p:spTree>
    <p:extLst>
      <p:ext uri="{BB962C8B-B14F-4D97-AF65-F5344CB8AC3E}">
        <p14:creationId xmlns:p14="http://schemas.microsoft.com/office/powerpoint/2010/main" val="2098980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87" y="1269868"/>
            <a:ext cx="11304637" cy="5183320"/>
          </a:xfrm>
        </p:spPr>
        <p:txBody>
          <a:bodyPr/>
          <a:lstStyle/>
          <a:p>
            <a:endParaRPr lang="en-US" dirty="0"/>
          </a:p>
          <a:p>
            <a:r>
              <a:rPr lang="en-US" dirty="0"/>
              <a:t>Native applications are build for a certain platform using platform specific tools. </a:t>
            </a:r>
          </a:p>
          <a:p>
            <a:r>
              <a:rPr lang="en-US" dirty="0"/>
              <a:t>e.g. an iOS app using Swift or Objective-C</a:t>
            </a:r>
          </a:p>
          <a:p>
            <a:endParaRPr lang="en-US" dirty="0"/>
          </a:p>
          <a:p>
            <a:r>
              <a:rPr lang="en-US" dirty="0"/>
              <a:t>Hybrid apps are so called “build once and run everywhere” applications which are made using web technologies like CSS, HTML and JavaScript. Hybrid apps are only considered apps once they are wrapped. Ionic automatically includes a wrapper which is called Cordova. </a:t>
            </a:r>
          </a:p>
          <a:p>
            <a:endParaRPr lang="en-US" dirty="0"/>
          </a:p>
          <a:p>
            <a:endParaRPr lang="en-US" dirty="0"/>
          </a:p>
          <a:p>
            <a:endParaRPr lang="en-US" dirty="0"/>
          </a:p>
        </p:txBody>
      </p:sp>
      <p:sp>
        <p:nvSpPr>
          <p:cNvPr id="6" name="Title 5"/>
          <p:cNvSpPr>
            <a:spLocks noGrp="1"/>
          </p:cNvSpPr>
          <p:nvPr>
            <p:ph type="title"/>
          </p:nvPr>
        </p:nvSpPr>
        <p:spPr/>
        <p:txBody>
          <a:bodyPr/>
          <a:lstStyle/>
          <a:p>
            <a:r>
              <a:rPr lang="nl-NL" dirty="0"/>
              <a:t>Native? Hybrid?</a:t>
            </a:r>
            <a:endParaRPr lang="en-US" dirty="0"/>
          </a:p>
        </p:txBody>
      </p:sp>
      <p:pic>
        <p:nvPicPr>
          <p:cNvPr id="4" name="Picture 3">
            <a:extLst>
              <a:ext uri="{FF2B5EF4-FFF2-40B4-BE49-F238E27FC236}">
                <a16:creationId xmlns:a16="http://schemas.microsoft.com/office/drawing/2014/main" id="{F483C4A5-C6D1-0B43-957D-72E73D2DCF48}"/>
              </a:ext>
            </a:extLst>
          </p:cNvPr>
          <p:cNvPicPr>
            <a:picLocks noChangeAspect="1"/>
          </p:cNvPicPr>
          <p:nvPr/>
        </p:nvPicPr>
        <p:blipFill>
          <a:blip r:embed="rId2"/>
          <a:stretch>
            <a:fillRect/>
          </a:stretch>
        </p:blipFill>
        <p:spPr>
          <a:xfrm>
            <a:off x="6005884" y="3113484"/>
            <a:ext cx="5346700" cy="3771900"/>
          </a:xfrm>
          <a:prstGeom prst="rect">
            <a:avLst/>
          </a:prstGeom>
        </p:spPr>
      </p:pic>
    </p:spTree>
    <p:extLst>
      <p:ext uri="{BB962C8B-B14F-4D97-AF65-F5344CB8AC3E}">
        <p14:creationId xmlns:p14="http://schemas.microsoft.com/office/powerpoint/2010/main" val="191703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87" y="1269868"/>
            <a:ext cx="11304637" cy="5183320"/>
          </a:xfrm>
        </p:spPr>
        <p:txBody>
          <a:bodyPr numCol="2"/>
          <a:lstStyle/>
          <a:p>
            <a:endParaRPr lang="en-US" dirty="0"/>
          </a:p>
          <a:p>
            <a:endParaRPr lang="en-US" dirty="0"/>
          </a:p>
          <a:p>
            <a:endParaRPr lang="en-US" dirty="0"/>
          </a:p>
          <a:p>
            <a:endParaRPr lang="en-US" dirty="0"/>
          </a:p>
          <a:p>
            <a:endParaRPr lang="en-US" dirty="0"/>
          </a:p>
        </p:txBody>
      </p:sp>
      <p:sp>
        <p:nvSpPr>
          <p:cNvPr id="6" name="Title 5"/>
          <p:cNvSpPr>
            <a:spLocks noGrp="1"/>
          </p:cNvSpPr>
          <p:nvPr>
            <p:ph type="title"/>
          </p:nvPr>
        </p:nvSpPr>
        <p:spPr/>
        <p:txBody>
          <a:bodyPr/>
          <a:lstStyle/>
          <a:p>
            <a:r>
              <a:rPr lang="nl-NL" dirty="0" err="1"/>
              <a:t>Why</a:t>
            </a:r>
            <a:r>
              <a:rPr lang="nl-NL" dirty="0"/>
              <a:t> native</a:t>
            </a:r>
            <a:endParaRPr lang="en-US" dirty="0"/>
          </a:p>
        </p:txBody>
      </p:sp>
      <p:sp>
        <p:nvSpPr>
          <p:cNvPr id="5" name="Rectangle 4">
            <a:extLst>
              <a:ext uri="{FF2B5EF4-FFF2-40B4-BE49-F238E27FC236}">
                <a16:creationId xmlns:a16="http://schemas.microsoft.com/office/drawing/2014/main" id="{924864FD-A3CD-7649-9675-F04E08B964D3}"/>
              </a:ext>
            </a:extLst>
          </p:cNvPr>
          <p:cNvSpPr/>
          <p:nvPr/>
        </p:nvSpPr>
        <p:spPr>
          <a:xfrm>
            <a:off x="407986" y="1269867"/>
            <a:ext cx="6096000" cy="3693319"/>
          </a:xfrm>
          <a:prstGeom prst="rect">
            <a:avLst/>
          </a:prstGeom>
        </p:spPr>
        <p:txBody>
          <a:bodyPr>
            <a:spAutoFit/>
          </a:bodyPr>
          <a:lstStyle/>
          <a:p>
            <a:r>
              <a:rPr lang="en-US" b="1" dirty="0">
                <a:latin typeface="medium-content-serif-font"/>
              </a:rPr>
              <a:t>Typical applications</a:t>
            </a:r>
          </a:p>
          <a:p>
            <a:pPr marL="285750" indent="-285750">
              <a:buFont typeface="Arial" panose="020B0604020202020204" pitchFamily="34" charset="0"/>
              <a:buChar char="•"/>
            </a:pPr>
            <a:r>
              <a:rPr lang="en-US" dirty="0">
                <a:latin typeface="medium-content-serif-font"/>
              </a:rPr>
              <a:t>Graphical Applications, </a:t>
            </a:r>
          </a:p>
          <a:p>
            <a:pPr marL="285750" indent="-285750">
              <a:buFont typeface="Arial" panose="020B0604020202020204" pitchFamily="34" charset="0"/>
              <a:buChar char="•"/>
            </a:pPr>
            <a:r>
              <a:rPr lang="en-US" dirty="0">
                <a:latin typeface="medium-content-serif-font"/>
              </a:rPr>
              <a:t>HD games, </a:t>
            </a:r>
          </a:p>
          <a:p>
            <a:pPr marL="285750" indent="-285750">
              <a:buFont typeface="Arial" panose="020B0604020202020204" pitchFamily="34" charset="0"/>
              <a:buChar char="•"/>
            </a:pPr>
            <a:r>
              <a:rPr lang="en-US" dirty="0">
                <a:latin typeface="medium-content-serif-font"/>
              </a:rPr>
              <a:t>intensive animation applications </a:t>
            </a:r>
          </a:p>
          <a:p>
            <a:pPr marL="742950" lvl="1" indent="-285750">
              <a:buFont typeface="Arial" panose="020B0604020202020204" pitchFamily="34" charset="0"/>
              <a:buChar char="•"/>
            </a:pPr>
            <a:r>
              <a:rPr lang="en-US" dirty="0">
                <a:latin typeface="medium-content-serif-font"/>
              </a:rPr>
              <a:t>However: WebGL standards helps increase performance of hybrid apps</a:t>
            </a:r>
          </a:p>
          <a:p>
            <a:endParaRPr lang="en-US" dirty="0">
              <a:latin typeface="medium-content-serif-font"/>
            </a:endParaRPr>
          </a:p>
          <a:p>
            <a:r>
              <a:rPr lang="en-US" dirty="0">
                <a:latin typeface="medium-content-serif-font"/>
              </a:rPr>
              <a:t>Native SDKs allows to access device features without dealing with complexity of native plugins and new device features will be available out of the box along with SDKs. Therefore, not much dependencies on open source libraries and platforms.</a:t>
            </a:r>
          </a:p>
          <a:p>
            <a:br>
              <a:rPr lang="en-US" dirty="0"/>
            </a:br>
            <a:endParaRPr lang="en-US" dirty="0"/>
          </a:p>
        </p:txBody>
      </p:sp>
    </p:spTree>
    <p:extLst>
      <p:ext uri="{BB962C8B-B14F-4D97-AF65-F5344CB8AC3E}">
        <p14:creationId xmlns:p14="http://schemas.microsoft.com/office/powerpoint/2010/main" val="770254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87" y="1269868"/>
            <a:ext cx="11304637" cy="5183320"/>
          </a:xfrm>
        </p:spPr>
        <p:txBody>
          <a:bodyPr numCol="2"/>
          <a:lstStyle/>
          <a:p>
            <a:endParaRPr lang="en-US" dirty="0"/>
          </a:p>
          <a:p>
            <a:endParaRPr lang="en-US" dirty="0"/>
          </a:p>
          <a:p>
            <a:endParaRPr lang="en-US" dirty="0"/>
          </a:p>
          <a:p>
            <a:endParaRPr lang="en-US" dirty="0"/>
          </a:p>
          <a:p>
            <a:endParaRPr lang="en-US" dirty="0"/>
          </a:p>
        </p:txBody>
      </p:sp>
      <p:sp>
        <p:nvSpPr>
          <p:cNvPr id="6" name="Title 5"/>
          <p:cNvSpPr>
            <a:spLocks noGrp="1"/>
          </p:cNvSpPr>
          <p:nvPr>
            <p:ph type="title"/>
          </p:nvPr>
        </p:nvSpPr>
        <p:spPr/>
        <p:txBody>
          <a:bodyPr/>
          <a:lstStyle/>
          <a:p>
            <a:r>
              <a:rPr lang="nl-NL" dirty="0"/>
              <a:t>Drawbacks of Native</a:t>
            </a:r>
            <a:endParaRPr lang="en-US" dirty="0"/>
          </a:p>
        </p:txBody>
      </p:sp>
      <p:sp>
        <p:nvSpPr>
          <p:cNvPr id="5" name="Rectangle 4">
            <a:extLst>
              <a:ext uri="{FF2B5EF4-FFF2-40B4-BE49-F238E27FC236}">
                <a16:creationId xmlns:a16="http://schemas.microsoft.com/office/drawing/2014/main" id="{924864FD-A3CD-7649-9675-F04E08B964D3}"/>
              </a:ext>
            </a:extLst>
          </p:cNvPr>
          <p:cNvSpPr/>
          <p:nvPr/>
        </p:nvSpPr>
        <p:spPr>
          <a:xfrm>
            <a:off x="407986" y="1269867"/>
            <a:ext cx="6096000" cy="1754326"/>
          </a:xfrm>
          <a:prstGeom prst="rect">
            <a:avLst/>
          </a:prstGeom>
        </p:spPr>
        <p:txBody>
          <a:bodyPr wrap="square">
            <a:spAutoFit/>
          </a:bodyPr>
          <a:lstStyle/>
          <a:p>
            <a:pPr marL="285750" indent="-285750">
              <a:buFont typeface="Arial" panose="020B0604020202020204" pitchFamily="34" charset="0"/>
              <a:buChar char="•"/>
            </a:pPr>
            <a:r>
              <a:rPr lang="en-US" dirty="0">
                <a:latin typeface="medium-content-serif-font"/>
              </a:rPr>
              <a:t>Same code cannot be used to deploy on multiple devices</a:t>
            </a:r>
          </a:p>
          <a:p>
            <a:pPr marL="742950" lvl="1" indent="-285750">
              <a:buFont typeface="Arial" panose="020B0604020202020204" pitchFamily="34" charset="0"/>
              <a:buChar char="•"/>
            </a:pPr>
            <a:r>
              <a:rPr lang="en-US" dirty="0">
                <a:latin typeface="medium-content-serif-font"/>
              </a:rPr>
              <a:t>Increases development time</a:t>
            </a:r>
          </a:p>
          <a:p>
            <a:pPr marL="742950" lvl="1" indent="-285750">
              <a:buFont typeface="Arial" panose="020B0604020202020204" pitchFamily="34" charset="0"/>
              <a:buChar char="•"/>
            </a:pPr>
            <a:r>
              <a:rPr lang="en-US" dirty="0">
                <a:latin typeface="medium-content-serif-font"/>
              </a:rPr>
              <a:t>Specialized teams needed</a:t>
            </a:r>
          </a:p>
          <a:p>
            <a:pPr marL="742950" lvl="1" indent="-285750">
              <a:buFont typeface="Arial" panose="020B0604020202020204" pitchFamily="34" charset="0"/>
              <a:buChar char="•"/>
            </a:pPr>
            <a:r>
              <a:rPr lang="en-US" dirty="0">
                <a:latin typeface="medium-content-serif-font"/>
              </a:rPr>
              <a:t>Each platform has own release cycle</a:t>
            </a:r>
          </a:p>
          <a:p>
            <a:pPr lvl="1"/>
            <a:br>
              <a:rPr lang="en-US" dirty="0"/>
            </a:br>
            <a:endParaRPr lang="en-US" dirty="0"/>
          </a:p>
        </p:txBody>
      </p:sp>
      <p:pic>
        <p:nvPicPr>
          <p:cNvPr id="3" name="Picture 2">
            <a:extLst>
              <a:ext uri="{FF2B5EF4-FFF2-40B4-BE49-F238E27FC236}">
                <a16:creationId xmlns:a16="http://schemas.microsoft.com/office/drawing/2014/main" id="{2DB52970-B992-DD41-AEAF-4DFE6A76A347}"/>
              </a:ext>
            </a:extLst>
          </p:cNvPr>
          <p:cNvPicPr>
            <a:picLocks noChangeAspect="1"/>
          </p:cNvPicPr>
          <p:nvPr/>
        </p:nvPicPr>
        <p:blipFill>
          <a:blip r:embed="rId3"/>
          <a:stretch>
            <a:fillRect/>
          </a:stretch>
        </p:blipFill>
        <p:spPr>
          <a:xfrm>
            <a:off x="7104112" y="2812200"/>
            <a:ext cx="4865836" cy="3640988"/>
          </a:xfrm>
          <a:prstGeom prst="rect">
            <a:avLst/>
          </a:prstGeom>
        </p:spPr>
      </p:pic>
    </p:spTree>
    <p:extLst>
      <p:ext uri="{BB962C8B-B14F-4D97-AF65-F5344CB8AC3E}">
        <p14:creationId xmlns:p14="http://schemas.microsoft.com/office/powerpoint/2010/main" val="2919743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87" y="1269868"/>
            <a:ext cx="11304637" cy="5183320"/>
          </a:xfrm>
        </p:spPr>
        <p:txBody>
          <a:bodyPr numCol="2"/>
          <a:lstStyle/>
          <a:p>
            <a:endParaRPr lang="en-US" dirty="0"/>
          </a:p>
          <a:p>
            <a:endParaRPr lang="en-US" dirty="0"/>
          </a:p>
          <a:p>
            <a:endParaRPr lang="en-US" dirty="0"/>
          </a:p>
          <a:p>
            <a:endParaRPr lang="en-US" dirty="0"/>
          </a:p>
          <a:p>
            <a:endParaRPr lang="en-US" dirty="0"/>
          </a:p>
        </p:txBody>
      </p:sp>
      <p:sp>
        <p:nvSpPr>
          <p:cNvPr id="6" name="Title 5"/>
          <p:cNvSpPr>
            <a:spLocks noGrp="1"/>
          </p:cNvSpPr>
          <p:nvPr>
            <p:ph type="title"/>
          </p:nvPr>
        </p:nvSpPr>
        <p:spPr/>
        <p:txBody>
          <a:bodyPr/>
          <a:lstStyle/>
          <a:p>
            <a:r>
              <a:rPr lang="nl-NL" dirty="0" err="1"/>
              <a:t>Why</a:t>
            </a:r>
            <a:r>
              <a:rPr lang="nl-NL" dirty="0"/>
              <a:t> hybrid</a:t>
            </a:r>
            <a:endParaRPr lang="en-US" dirty="0"/>
          </a:p>
        </p:txBody>
      </p:sp>
      <p:sp>
        <p:nvSpPr>
          <p:cNvPr id="5" name="Rectangle 4">
            <a:extLst>
              <a:ext uri="{FF2B5EF4-FFF2-40B4-BE49-F238E27FC236}">
                <a16:creationId xmlns:a16="http://schemas.microsoft.com/office/drawing/2014/main" id="{924864FD-A3CD-7649-9675-F04E08B964D3}"/>
              </a:ext>
            </a:extLst>
          </p:cNvPr>
          <p:cNvSpPr/>
          <p:nvPr/>
        </p:nvSpPr>
        <p:spPr>
          <a:xfrm>
            <a:off x="407986" y="1269867"/>
            <a:ext cx="6096000" cy="4278094"/>
          </a:xfrm>
          <a:prstGeom prst="rect">
            <a:avLst/>
          </a:prstGeom>
        </p:spPr>
        <p:txBody>
          <a:bodyPr>
            <a:spAutoFit/>
          </a:bodyPr>
          <a:lstStyle/>
          <a:p>
            <a:r>
              <a:rPr lang="en-US" b="1" dirty="0">
                <a:latin typeface="medium-content-serif-font"/>
              </a:rPr>
              <a:t>Typical applications</a:t>
            </a:r>
          </a:p>
          <a:p>
            <a:pPr marL="285750" indent="-285750">
              <a:buFont typeface="Arial" panose="020B0604020202020204" pitchFamily="34" charset="0"/>
              <a:buChar char="•"/>
            </a:pPr>
            <a:r>
              <a:rPr lang="en-US" dirty="0">
                <a:latin typeface="medium-content-serif-font"/>
              </a:rPr>
              <a:t>None really..</a:t>
            </a:r>
          </a:p>
          <a:p>
            <a:endParaRPr lang="en-US" dirty="0">
              <a:latin typeface="medium-content-serif-font"/>
            </a:endParaRPr>
          </a:p>
          <a:p>
            <a:r>
              <a:rPr lang="en-US" b="1" dirty="0">
                <a:latin typeface="medium-content-serif-font"/>
              </a:rPr>
              <a:t>Some examples though:</a:t>
            </a:r>
          </a:p>
          <a:p>
            <a:pPr marL="285750" indent="-285750">
              <a:buFont typeface="Arial" panose="020B0604020202020204" pitchFamily="34" charset="0"/>
              <a:buChar char="•"/>
            </a:pPr>
            <a:r>
              <a:rPr lang="en-US" dirty="0">
                <a:latin typeface="medium-content-serif-font"/>
              </a:rPr>
              <a:t>Evernote</a:t>
            </a:r>
          </a:p>
          <a:p>
            <a:pPr marL="285750" indent="-285750">
              <a:buFont typeface="Arial" panose="020B0604020202020204" pitchFamily="34" charset="0"/>
              <a:buChar char="•"/>
            </a:pPr>
            <a:r>
              <a:rPr lang="en-US" dirty="0">
                <a:latin typeface="medium-content-serif-font"/>
              </a:rPr>
              <a:t>Twitter</a:t>
            </a:r>
          </a:p>
          <a:p>
            <a:pPr marL="285750" indent="-285750">
              <a:buFont typeface="Arial" panose="020B0604020202020204" pitchFamily="34" charset="0"/>
              <a:buChar char="•"/>
            </a:pPr>
            <a:r>
              <a:rPr lang="en-US" dirty="0">
                <a:latin typeface="medium-content-serif-font"/>
              </a:rPr>
              <a:t>Instagram</a:t>
            </a:r>
          </a:p>
          <a:p>
            <a:pPr marL="285750" indent="-285750">
              <a:buFont typeface="Arial" panose="020B0604020202020204" pitchFamily="34" charset="0"/>
              <a:buChar char="•"/>
            </a:pPr>
            <a:r>
              <a:rPr lang="en-US" dirty="0">
                <a:latin typeface="medium-content-serif-font"/>
              </a:rPr>
              <a:t>Gmail</a:t>
            </a:r>
          </a:p>
          <a:p>
            <a:pPr marL="285750" indent="-285750">
              <a:buFont typeface="Arial" panose="020B0604020202020204" pitchFamily="34" charset="0"/>
              <a:buChar char="•"/>
            </a:pPr>
            <a:r>
              <a:rPr lang="en-US" dirty="0">
                <a:latin typeface="medium-content-serif-font"/>
              </a:rPr>
              <a:t>Apple </a:t>
            </a:r>
            <a:r>
              <a:rPr lang="en-US" dirty="0" err="1">
                <a:latin typeface="medium-content-serif-font"/>
              </a:rPr>
              <a:t>appstore</a:t>
            </a:r>
            <a:endParaRPr lang="en-US" dirty="0">
              <a:latin typeface="medium-content-serif-font"/>
            </a:endParaRPr>
          </a:p>
          <a:p>
            <a:pPr marL="285750" indent="-285750">
              <a:buFont typeface="Arial" panose="020B0604020202020204" pitchFamily="34" charset="0"/>
              <a:buChar char="•"/>
            </a:pPr>
            <a:endParaRPr lang="en-US" dirty="0">
              <a:latin typeface="medium-content-serif-font"/>
            </a:endParaRPr>
          </a:p>
          <a:p>
            <a:r>
              <a:rPr lang="en-US" sz="1400" dirty="0"/>
              <a:t>It can be created using HTML/CSS/</a:t>
            </a:r>
            <a:r>
              <a:rPr lang="en-US" sz="1400" dirty="0" err="1"/>
              <a:t>Javascript</a:t>
            </a:r>
            <a:r>
              <a:rPr lang="en-US" sz="1400" dirty="0"/>
              <a:t>.</a:t>
            </a:r>
          </a:p>
          <a:p>
            <a:r>
              <a:rPr lang="en-US" sz="1400" dirty="0"/>
              <a:t>Slightly faster to develop because you have a single code base.</a:t>
            </a:r>
          </a:p>
          <a:p>
            <a:r>
              <a:rPr lang="en-US" sz="1400" dirty="0"/>
              <a:t>Only one app is developed for all platforms, including web.</a:t>
            </a:r>
          </a:p>
          <a:p>
            <a:r>
              <a:rPr lang="en-US" sz="1400" dirty="0"/>
              <a:t>Can be hot reloaded</a:t>
            </a:r>
          </a:p>
          <a:p>
            <a:br>
              <a:rPr lang="en-US" dirty="0"/>
            </a:br>
            <a:endParaRPr lang="en-US" dirty="0"/>
          </a:p>
        </p:txBody>
      </p:sp>
    </p:spTree>
    <p:extLst>
      <p:ext uri="{BB962C8B-B14F-4D97-AF65-F5344CB8AC3E}">
        <p14:creationId xmlns:p14="http://schemas.microsoft.com/office/powerpoint/2010/main" val="301409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87" y="1269868"/>
            <a:ext cx="11304637" cy="5183320"/>
          </a:xfrm>
        </p:spPr>
        <p:txBody>
          <a:bodyPr numCol="2"/>
          <a:lstStyle/>
          <a:p>
            <a:pPr marL="285750" indent="-285750">
              <a:buFont typeface="Arial" panose="020B0604020202020204" pitchFamily="34" charset="0"/>
              <a:buChar char="•"/>
            </a:pPr>
            <a:r>
              <a:rPr lang="en-US" dirty="0"/>
              <a:t>Performance can be an issue</a:t>
            </a:r>
          </a:p>
          <a:p>
            <a:pPr marL="285750" indent="-285750">
              <a:buFont typeface="Arial" panose="020B0604020202020204" pitchFamily="34" charset="0"/>
              <a:buChar char="•"/>
            </a:pPr>
            <a:r>
              <a:rPr lang="en-US" dirty="0"/>
              <a:t>Native functionality not usable on the go</a:t>
            </a:r>
          </a:p>
          <a:p>
            <a:pPr marL="285750" indent="-285750">
              <a:buFont typeface="Arial" panose="020B0604020202020204" pitchFamily="34" charset="0"/>
              <a:buChar char="•"/>
            </a:pPr>
            <a:r>
              <a:rPr lang="en-US" dirty="0"/>
              <a:t>Lots and lots of dependencies, which can cause some problems.</a:t>
            </a:r>
          </a:p>
        </p:txBody>
      </p:sp>
      <p:sp>
        <p:nvSpPr>
          <p:cNvPr id="6" name="Title 5"/>
          <p:cNvSpPr>
            <a:spLocks noGrp="1"/>
          </p:cNvSpPr>
          <p:nvPr>
            <p:ph type="title"/>
          </p:nvPr>
        </p:nvSpPr>
        <p:spPr/>
        <p:txBody>
          <a:bodyPr/>
          <a:lstStyle/>
          <a:p>
            <a:r>
              <a:rPr lang="nl-NL" dirty="0"/>
              <a:t>Drawbacks of hybrid</a:t>
            </a:r>
            <a:endParaRPr lang="en-US" dirty="0"/>
          </a:p>
        </p:txBody>
      </p:sp>
      <p:pic>
        <p:nvPicPr>
          <p:cNvPr id="3" name="Picture 2">
            <a:extLst>
              <a:ext uri="{FF2B5EF4-FFF2-40B4-BE49-F238E27FC236}">
                <a16:creationId xmlns:a16="http://schemas.microsoft.com/office/drawing/2014/main" id="{895C8EB2-1196-1541-B536-D52AC55874B9}"/>
              </a:ext>
            </a:extLst>
          </p:cNvPr>
          <p:cNvPicPr>
            <a:picLocks noChangeAspect="1"/>
          </p:cNvPicPr>
          <p:nvPr/>
        </p:nvPicPr>
        <p:blipFill>
          <a:blip r:embed="rId3"/>
          <a:stretch>
            <a:fillRect/>
          </a:stretch>
        </p:blipFill>
        <p:spPr>
          <a:xfrm>
            <a:off x="8832304" y="2564904"/>
            <a:ext cx="3095567" cy="3960738"/>
          </a:xfrm>
          <a:prstGeom prst="rect">
            <a:avLst/>
          </a:prstGeom>
        </p:spPr>
      </p:pic>
    </p:spTree>
    <p:extLst>
      <p:ext uri="{BB962C8B-B14F-4D97-AF65-F5344CB8AC3E}">
        <p14:creationId xmlns:p14="http://schemas.microsoft.com/office/powerpoint/2010/main" val="4010098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DE8C01-5E51-462E-BD0E-8C94C287BD42}"/>
              </a:ext>
            </a:extLst>
          </p:cNvPr>
          <p:cNvSpPr>
            <a:spLocks noGrp="1"/>
          </p:cNvSpPr>
          <p:nvPr>
            <p:ph type="body" sz="quarter" idx="11"/>
          </p:nvPr>
        </p:nvSpPr>
        <p:spPr>
          <a:xfrm>
            <a:off x="5807968" y="1844824"/>
            <a:ext cx="5976045" cy="1182207"/>
          </a:xfrm>
        </p:spPr>
        <p:txBody>
          <a:bodyPr/>
          <a:lstStyle/>
          <a:p>
            <a:r>
              <a:rPr lang="en-US" dirty="0"/>
              <a:t>Ionic vs React Native</a:t>
            </a:r>
            <a:endParaRPr lang="pt-PT" dirty="0"/>
          </a:p>
        </p:txBody>
      </p:sp>
      <p:pic>
        <p:nvPicPr>
          <p:cNvPr id="5" name="Picture Placeholder 4" hidden="1">
            <a:extLst>
              <a:ext uri="{FF2B5EF4-FFF2-40B4-BE49-F238E27FC236}">
                <a16:creationId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182711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87" y="1269868"/>
            <a:ext cx="11304637" cy="5183320"/>
          </a:xfrm>
        </p:spPr>
        <p:txBody>
          <a:bodyPr numCol="2"/>
          <a:lstStyle/>
          <a:p>
            <a:pPr marL="285750" indent="-285750">
              <a:buFont typeface="Arial" panose="020B0604020202020204" pitchFamily="34" charset="0"/>
              <a:buChar char="•"/>
            </a:pPr>
            <a:r>
              <a:rPr lang="en-US" dirty="0"/>
              <a:t>Complete SDK for hybrid apps</a:t>
            </a:r>
          </a:p>
          <a:p>
            <a:pPr marL="285750" indent="-285750">
              <a:buFont typeface="Arial" panose="020B0604020202020204" pitchFamily="34" charset="0"/>
              <a:buChar char="•"/>
            </a:pPr>
            <a:r>
              <a:rPr lang="en-US" dirty="0"/>
              <a:t>Can be used with all kinds of frameworks</a:t>
            </a:r>
          </a:p>
          <a:p>
            <a:pPr marL="519113" lvl="1" indent="-285750">
              <a:buFont typeface="Arial" panose="020B0604020202020204" pitchFamily="34" charset="0"/>
              <a:buChar char="•"/>
            </a:pPr>
            <a:r>
              <a:rPr lang="en-US" dirty="0"/>
              <a:t>Angular</a:t>
            </a:r>
          </a:p>
          <a:p>
            <a:pPr marL="519113" lvl="1" indent="-285750">
              <a:buFont typeface="Arial" panose="020B0604020202020204" pitchFamily="34" charset="0"/>
              <a:buChar char="•"/>
            </a:pPr>
            <a:r>
              <a:rPr lang="en-US" dirty="0"/>
              <a:t>React</a:t>
            </a:r>
          </a:p>
          <a:p>
            <a:pPr marL="519113" lvl="1" indent="-285750">
              <a:buFont typeface="Arial" panose="020B0604020202020204" pitchFamily="34" charset="0"/>
              <a:buChar char="•"/>
            </a:pPr>
            <a:r>
              <a:rPr lang="en-US" dirty="0" err="1"/>
              <a:t>Vue</a:t>
            </a:r>
            <a:endParaRPr lang="en-US" dirty="0"/>
          </a:p>
          <a:p>
            <a:pPr marL="519113" lvl="1"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Embraces power of classic web technologies</a:t>
            </a:r>
          </a:p>
          <a:p>
            <a:pPr marL="519113" lvl="1" indent="-285750">
              <a:buFont typeface="Arial" panose="020B0604020202020204" pitchFamily="34" charset="0"/>
              <a:buChar char="•"/>
            </a:pPr>
            <a:r>
              <a:rPr lang="en-US" dirty="0"/>
              <a:t>Code once run everywhere!</a:t>
            </a:r>
          </a:p>
          <a:p>
            <a:pPr marL="285750" indent="-285750">
              <a:buFont typeface="Arial" panose="020B0604020202020204" pitchFamily="34" charset="0"/>
              <a:buChar char="•"/>
            </a:pPr>
            <a:r>
              <a:rPr lang="en-US" dirty="0"/>
              <a:t>Testing can be done in browser</a:t>
            </a:r>
          </a:p>
          <a:p>
            <a:pPr marL="519113" lvl="1" indent="-285750">
              <a:buFont typeface="Arial" panose="020B0604020202020204" pitchFamily="34" charset="0"/>
              <a:buChar char="•"/>
            </a:pPr>
            <a:r>
              <a:rPr lang="en-US" dirty="0"/>
              <a:t>Although should eventually be done on real devices</a:t>
            </a:r>
          </a:p>
          <a:p>
            <a:pPr marL="285750" indent="-285750">
              <a:buFont typeface="Arial" panose="020B0604020202020204" pitchFamily="34" charset="0"/>
              <a:buChar char="•"/>
            </a:pPr>
            <a:r>
              <a:rPr lang="en-US" dirty="0"/>
              <a:t>Rapid development cycle</a:t>
            </a:r>
          </a:p>
          <a:p>
            <a:pPr marL="519113" lvl="1" indent="-285750">
              <a:buFont typeface="Arial" panose="020B0604020202020204" pitchFamily="34" charset="0"/>
              <a:buChar char="•"/>
            </a:pPr>
            <a:r>
              <a:rPr lang="en-US" dirty="0"/>
              <a:t>We release a complete app in less than 2 months!</a:t>
            </a:r>
          </a:p>
          <a:p>
            <a:pPr marL="285750" indent="-285750">
              <a:buFont typeface="Arial" panose="020B0604020202020204" pitchFamily="34" charset="0"/>
              <a:buChar char="•"/>
            </a:pPr>
            <a:r>
              <a:rPr lang="en-US" dirty="0"/>
              <a:t>Rich pre-styled components and great community support</a:t>
            </a:r>
          </a:p>
          <a:p>
            <a:pPr marL="519113" lvl="1" indent="-285750">
              <a:buFont typeface="Arial" panose="020B0604020202020204" pitchFamily="34" charset="0"/>
              <a:buChar char="•"/>
            </a:pPr>
            <a:r>
              <a:rPr lang="en-US" dirty="0"/>
              <a:t>The components are even styled based on the platform it runs on</a:t>
            </a:r>
          </a:p>
          <a:p>
            <a:pPr marL="285750" indent="-285750">
              <a:buFont typeface="Arial" panose="020B0604020202020204" pitchFamily="34" charset="0"/>
              <a:buChar char="•"/>
            </a:pPr>
            <a:r>
              <a:rPr lang="en-US" dirty="0"/>
              <a:t>Near native app sizes</a:t>
            </a:r>
          </a:p>
        </p:txBody>
      </p:sp>
      <p:sp>
        <p:nvSpPr>
          <p:cNvPr id="6" name="Title 5"/>
          <p:cNvSpPr>
            <a:spLocks noGrp="1"/>
          </p:cNvSpPr>
          <p:nvPr>
            <p:ph type="title"/>
          </p:nvPr>
        </p:nvSpPr>
        <p:spPr/>
        <p:txBody>
          <a:bodyPr/>
          <a:lstStyle/>
          <a:p>
            <a:r>
              <a:rPr lang="nl-NL" dirty="0" err="1"/>
              <a:t>Ionic</a:t>
            </a:r>
            <a:r>
              <a:rPr lang="nl-NL" dirty="0"/>
              <a:t> 4</a:t>
            </a:r>
            <a:endParaRPr lang="en-US" dirty="0"/>
          </a:p>
        </p:txBody>
      </p:sp>
      <p:pic>
        <p:nvPicPr>
          <p:cNvPr id="4" name="Picture 3">
            <a:extLst>
              <a:ext uri="{FF2B5EF4-FFF2-40B4-BE49-F238E27FC236}">
                <a16:creationId xmlns:a16="http://schemas.microsoft.com/office/drawing/2014/main" id="{AE0C6828-423F-F744-A847-37AE03B379A5}"/>
              </a:ext>
            </a:extLst>
          </p:cNvPr>
          <p:cNvPicPr>
            <a:picLocks noChangeAspect="1"/>
          </p:cNvPicPr>
          <p:nvPr/>
        </p:nvPicPr>
        <p:blipFill>
          <a:blip r:embed="rId3"/>
          <a:stretch>
            <a:fillRect/>
          </a:stretch>
        </p:blipFill>
        <p:spPr>
          <a:xfrm>
            <a:off x="7176120" y="1124744"/>
            <a:ext cx="3810000" cy="2349500"/>
          </a:xfrm>
          <a:prstGeom prst="rect">
            <a:avLst/>
          </a:prstGeom>
        </p:spPr>
      </p:pic>
    </p:spTree>
    <p:extLst>
      <p:ext uri="{BB962C8B-B14F-4D97-AF65-F5344CB8AC3E}">
        <p14:creationId xmlns:p14="http://schemas.microsoft.com/office/powerpoint/2010/main" val="3371141885"/>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2469</TotalTime>
  <Words>731</Words>
  <Application>Microsoft Macintosh PowerPoint</Application>
  <PresentationFormat>Widescreen</PresentationFormat>
  <Paragraphs>140</Paragraphs>
  <Slides>21</Slides>
  <Notes>19</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21</vt:i4>
      </vt:variant>
    </vt:vector>
  </HeadingPairs>
  <TitlesOfParts>
    <vt:vector size="31" baseType="lpstr">
      <vt:lpstr>Arial</vt:lpstr>
      <vt:lpstr>Calibri</vt:lpstr>
      <vt:lpstr>Georgia</vt:lpstr>
      <vt:lpstr>medium-content-serif-font</vt:lpstr>
      <vt:lpstr>Verdana</vt:lpstr>
      <vt:lpstr>Wingdings</vt:lpstr>
      <vt:lpstr>Capgemini 2017_Cover slides</vt:lpstr>
      <vt:lpstr>Section slides</vt:lpstr>
      <vt:lpstr>Content Layouts</vt:lpstr>
      <vt:lpstr>Content and Image Layouts</vt:lpstr>
      <vt:lpstr>PowerPoint Presentation</vt:lpstr>
      <vt:lpstr>PowerPoint Presentation</vt:lpstr>
      <vt:lpstr>Native? Hybrid?</vt:lpstr>
      <vt:lpstr>Why native</vt:lpstr>
      <vt:lpstr>Drawbacks of Native</vt:lpstr>
      <vt:lpstr>Why hybrid</vt:lpstr>
      <vt:lpstr>Drawbacks of hybrid</vt:lpstr>
      <vt:lpstr>PowerPoint Presentation</vt:lpstr>
      <vt:lpstr>Ionic 4</vt:lpstr>
      <vt:lpstr>React Native</vt:lpstr>
      <vt:lpstr>Usage</vt:lpstr>
      <vt:lpstr>Usage</vt:lpstr>
      <vt:lpstr>PowerPoint Presentation</vt:lpstr>
      <vt:lpstr>Xamarin</vt:lpstr>
      <vt:lpstr>Conclusion?</vt:lpstr>
      <vt:lpstr>PowerPoint Presentation</vt:lpstr>
      <vt:lpstr>To-do app</vt:lpstr>
      <vt:lpstr>Goals</vt:lpstr>
      <vt:lpstr>Getting started</vt:lpstr>
      <vt:lpstr>More to practice</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Robbert Jan</dc:creator>
  <cp:lastModifiedBy>Groot, Jurian de</cp:lastModifiedBy>
  <cp:revision>413</cp:revision>
  <dcterms:created xsi:type="dcterms:W3CDTF">2017-10-29T10:01:09Z</dcterms:created>
  <dcterms:modified xsi:type="dcterms:W3CDTF">2019-09-18T16:13:46Z</dcterms:modified>
</cp:coreProperties>
</file>